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79" r:id="rId5"/>
    <p:sldId id="281" r:id="rId6"/>
    <p:sldId id="285" r:id="rId7"/>
    <p:sldId id="280" r:id="rId8"/>
    <p:sldId id="282" r:id="rId9"/>
    <p:sldId id="283" r:id="rId10"/>
    <p:sldId id="28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4" d="100"/>
          <a:sy n="34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142976" y="1071546"/>
            <a:ext cx="7272808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endParaRPr kumimoji="0" lang="ru-RU" sz="540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43240" y="5072074"/>
            <a:ext cx="4413136" cy="10715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Чоповская И. Н., учитель ВК МОАУ «Гимназия №»2 г. Орска</a:t>
            </a:r>
            <a:r>
              <a:rPr lang="ru-RU" sz="22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57290" y="1571613"/>
            <a:ext cx="70723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Эволюция темы Родины в лирике С. А. Есенина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3600" b="1" i="1" dirty="0" smtClean="0">
                <a:solidFill>
                  <a:srgbClr val="C00000"/>
                </a:solidFill>
                <a:latin typeface="+mn-lt"/>
              </a:rPr>
              <a:t>Назовите авторов следующих строк</a:t>
            </a:r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1285852" y="1214422"/>
            <a:ext cx="3786214" cy="4911741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/>
              <a:t>1.</a:t>
            </a:r>
            <a:r>
              <a:rPr lang="ru-RU" dirty="0" smtClean="0"/>
              <a:t>Умом Россию не понять,</a:t>
            </a:r>
          </a:p>
          <a:p>
            <a:pPr>
              <a:buNone/>
            </a:pPr>
            <a:r>
              <a:rPr lang="ru-RU" dirty="0" smtClean="0"/>
              <a:t>Аршином общим не измерить -</a:t>
            </a:r>
          </a:p>
          <a:p>
            <a:pPr>
              <a:buNone/>
            </a:pPr>
            <a:r>
              <a:rPr lang="ru-RU" dirty="0" smtClean="0"/>
              <a:t>У ней особенная стать,</a:t>
            </a:r>
          </a:p>
          <a:p>
            <a:pPr>
              <a:buNone/>
            </a:pPr>
            <a:r>
              <a:rPr lang="ru-RU" dirty="0" smtClean="0"/>
              <a:t>В Россию можно только верить.</a:t>
            </a:r>
          </a:p>
          <a:p>
            <a:pPr>
              <a:buNone/>
            </a:pPr>
            <a:r>
              <a:rPr lang="ru-RU" b="1" dirty="0" smtClean="0"/>
              <a:t>2.</a:t>
            </a:r>
            <a:r>
              <a:rPr lang="ru-RU" dirty="0" smtClean="0"/>
              <a:t> Люблю Отчизну я, но странною любовью.</a:t>
            </a:r>
          </a:p>
          <a:p>
            <a:pPr>
              <a:buNone/>
            </a:pPr>
            <a:r>
              <a:rPr lang="ru-RU" dirty="0" smtClean="0"/>
              <a:t>Не победит её рассудок мой</a:t>
            </a:r>
          </a:p>
          <a:p>
            <a:pPr>
              <a:buNone/>
            </a:pPr>
            <a:r>
              <a:rPr lang="ru-RU" dirty="0" smtClean="0"/>
              <a:t>Ни слава, купленная кровью,</a:t>
            </a:r>
          </a:p>
          <a:p>
            <a:pPr>
              <a:buNone/>
            </a:pPr>
            <a:r>
              <a:rPr lang="ru-RU" dirty="0" smtClean="0"/>
              <a:t>Ни полный гордого доверия покой...</a:t>
            </a:r>
          </a:p>
          <a:p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4929190" y="1142984"/>
            <a:ext cx="3757610" cy="4983179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/>
              <a:t>3</a:t>
            </a:r>
            <a:r>
              <a:rPr lang="ru-RU" dirty="0" smtClean="0"/>
              <a:t>. Россия, нищая Россия,</a:t>
            </a:r>
          </a:p>
          <a:p>
            <a:pPr>
              <a:buNone/>
            </a:pPr>
            <a:r>
              <a:rPr lang="ru-RU" dirty="0" smtClean="0"/>
              <a:t>Мне избы серые твои,</a:t>
            </a:r>
          </a:p>
          <a:p>
            <a:pPr>
              <a:buNone/>
            </a:pPr>
            <a:r>
              <a:rPr lang="ru-RU" dirty="0" smtClean="0"/>
              <a:t>Твои мне песни ветровые,-</a:t>
            </a:r>
          </a:p>
          <a:p>
            <a:pPr>
              <a:buNone/>
            </a:pPr>
            <a:r>
              <a:rPr lang="ru-RU" dirty="0" smtClean="0"/>
              <a:t>Как слезы первые любви!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/>
              <a:t>4. </a:t>
            </a:r>
            <a:r>
              <a:rPr lang="ru-RU" dirty="0" smtClean="0"/>
              <a:t>Если крикнет рать святая:</a:t>
            </a:r>
          </a:p>
          <a:p>
            <a:pPr>
              <a:buNone/>
            </a:pPr>
            <a:r>
              <a:rPr lang="ru-RU" dirty="0" smtClean="0"/>
              <a:t>«Кинь ты Русь, живи в раю»,</a:t>
            </a:r>
          </a:p>
          <a:p>
            <a:pPr>
              <a:buNone/>
            </a:pPr>
            <a:r>
              <a:rPr lang="ru-RU" dirty="0" smtClean="0"/>
              <a:t>Я скажу: «Не надо рая, дайте Родину мою».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14380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+mn-lt"/>
              </a:rPr>
              <a:t>Каким  вам представился образ</a:t>
            </a:r>
            <a:br>
              <a:rPr lang="ru-RU" sz="3200" b="1" i="1" dirty="0" smtClean="0">
                <a:solidFill>
                  <a:srgbClr val="C00000"/>
                </a:solidFill>
                <a:latin typeface="+mn-lt"/>
              </a:rPr>
            </a:br>
            <a:r>
              <a:rPr lang="ru-RU" sz="3200" b="1" i="1" dirty="0" smtClean="0">
                <a:solidFill>
                  <a:srgbClr val="C00000"/>
                </a:solidFill>
                <a:latin typeface="+mn-lt"/>
              </a:rPr>
              <a:t> Родины   в творчестве С. А. Есенина?</a:t>
            </a:r>
            <a:endParaRPr lang="ru-RU" sz="3200" b="1" i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00562" y="1285860"/>
            <a:ext cx="4000528" cy="5357850"/>
          </a:xfrm>
        </p:spPr>
        <p:txBody>
          <a:bodyPr>
            <a:noAutofit/>
          </a:bodyPr>
          <a:lstStyle/>
          <a:p>
            <a:r>
              <a:rPr lang="ru-RU" sz="1600" b="1" dirty="0" smtClean="0"/>
              <a:t>Хаты — в ризах образа…</a:t>
            </a:r>
          </a:p>
          <a:p>
            <a:r>
              <a:rPr lang="ru-RU" sz="1600" b="1" dirty="0" smtClean="0"/>
              <a:t>А у низеньких околиц</a:t>
            </a:r>
            <a:br>
              <a:rPr lang="ru-RU" sz="1600" b="1" dirty="0" smtClean="0"/>
            </a:br>
            <a:r>
              <a:rPr lang="ru-RU" sz="1600" b="1" dirty="0" err="1" smtClean="0"/>
              <a:t>Звонно</a:t>
            </a:r>
            <a:r>
              <a:rPr lang="ru-RU" sz="1600" b="1" dirty="0" smtClean="0"/>
              <a:t> чахнут тополя.</a:t>
            </a:r>
          </a:p>
          <a:p>
            <a:r>
              <a:rPr lang="ru-RU" sz="1600" b="1" dirty="0" smtClean="0"/>
              <a:t>…приволь зеленых лех</a:t>
            </a:r>
          </a:p>
          <a:p>
            <a:r>
              <a:rPr lang="ru-RU" sz="1600" b="1" dirty="0" smtClean="0"/>
              <a:t>«Не надо рая,/Дайте родину мою»</a:t>
            </a:r>
          </a:p>
          <a:p>
            <a:r>
              <a:rPr lang="ru-RU" sz="1600" b="1" dirty="0" smtClean="0"/>
              <a:t>Скирды солнца в водах лонных</a:t>
            </a:r>
          </a:p>
          <a:p>
            <a:r>
              <a:rPr lang="ru-RU" sz="1600" b="1" dirty="0" smtClean="0"/>
              <a:t>По меже, на переметке,</a:t>
            </a:r>
          </a:p>
          <a:p>
            <a:pPr>
              <a:buNone/>
            </a:pPr>
            <a:r>
              <a:rPr lang="ru-RU" sz="1600" b="1" dirty="0" smtClean="0"/>
              <a:t>       Резеда и риза кашки.</a:t>
            </a:r>
          </a:p>
          <a:p>
            <a:r>
              <a:rPr lang="ru-RU" sz="1600" b="1" dirty="0" smtClean="0"/>
              <a:t>О Русь, малиновое поле</a:t>
            </a:r>
          </a:p>
          <a:p>
            <a:pPr>
              <a:buNone/>
            </a:pPr>
            <a:r>
              <a:rPr lang="ru-RU" sz="1600" b="1" dirty="0" smtClean="0"/>
              <a:t>       И синь, упавшая в реку…</a:t>
            </a:r>
          </a:p>
          <a:p>
            <a:r>
              <a:rPr lang="ru-RU" sz="1600" b="1" dirty="0" smtClean="0"/>
              <a:t>Жидкой позолотой</a:t>
            </a:r>
            <a:br>
              <a:rPr lang="ru-RU" sz="1600" b="1" dirty="0" smtClean="0"/>
            </a:br>
            <a:r>
              <a:rPr lang="ru-RU" sz="1600" b="1" dirty="0" smtClean="0"/>
              <a:t>Закат обрызгал серые поля </a:t>
            </a:r>
          </a:p>
          <a:p>
            <a:r>
              <a:rPr lang="ru-RU" sz="1600" b="1" dirty="0" smtClean="0"/>
              <a:t>…когда был край мой болен.</a:t>
            </a:r>
          </a:p>
          <a:p>
            <a:r>
              <a:rPr lang="ru-RU" sz="1600" b="1" dirty="0" smtClean="0"/>
              <a:t>Плачут вербы, шепчут тополя.</a:t>
            </a:r>
          </a:p>
          <a:p>
            <a:r>
              <a:rPr lang="ru-RU" sz="1600" b="1" dirty="0" smtClean="0"/>
              <a:t>За прощальной стою обедней</a:t>
            </a:r>
          </a:p>
          <a:p>
            <a:pPr>
              <a:buNone/>
            </a:pPr>
            <a:r>
              <a:rPr lang="ru-RU" sz="1600" b="1" dirty="0" smtClean="0"/>
              <a:t>        К</a:t>
            </a:r>
            <a:r>
              <a:rPr lang="en-US" sz="1600" b="1" dirty="0" smtClean="0"/>
              <a:t>a</a:t>
            </a:r>
            <a:r>
              <a:rPr lang="ru-RU" sz="1600" b="1" dirty="0" smtClean="0"/>
              <a:t>дящих листвой берез</a:t>
            </a:r>
          </a:p>
          <a:p>
            <a:r>
              <a:rPr lang="ru-RU" sz="1600" b="1" dirty="0" smtClean="0"/>
              <a:t>П</a:t>
            </a:r>
            <a:r>
              <a:rPr lang="en-US" sz="1600" b="1" dirty="0" smtClean="0"/>
              <a:t>a</a:t>
            </a:r>
            <a:r>
              <a:rPr lang="ru-RU" sz="1600" b="1" dirty="0" smtClean="0"/>
              <a:t>нихидный справляя пляс </a:t>
            </a:r>
            <a:r>
              <a:rPr lang="ru-RU" sz="1600" b="1" dirty="0" err="1" smtClean="0"/>
              <a:t>пляс</a:t>
            </a:r>
            <a:endParaRPr lang="ru-RU" sz="1600" b="1" dirty="0" smtClean="0"/>
          </a:p>
          <a:p>
            <a:pPr>
              <a:buNone/>
            </a:pPr>
            <a:r>
              <a:rPr lang="ru-RU" sz="1600" i="1" dirty="0" smtClean="0"/>
              <a:t/>
            </a:r>
            <a:br>
              <a:rPr lang="ru-RU" sz="1600" i="1" dirty="0" smtClean="0"/>
            </a:br>
            <a:r>
              <a:rPr lang="ru-RU" sz="1600" i="1" dirty="0" smtClean="0"/>
              <a:t> 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 </a:t>
            </a:r>
            <a:br>
              <a:rPr lang="ru-RU" sz="1600" b="1" dirty="0" smtClean="0"/>
            </a:br>
            <a:r>
              <a:rPr lang="ru-RU" sz="1600" i="1" dirty="0" smtClean="0"/>
              <a:t/>
            </a:r>
            <a:br>
              <a:rPr lang="ru-RU" sz="1600" i="1" dirty="0" smtClean="0"/>
            </a:br>
            <a:endParaRPr lang="ru-RU" sz="1600" dirty="0"/>
          </a:p>
        </p:txBody>
      </p:sp>
      <p:pic>
        <p:nvPicPr>
          <p:cNvPr id="7" name="Содержимое 6" descr="DKMgAFBP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1428736"/>
            <a:ext cx="3643338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6050" y="1214422"/>
            <a:ext cx="5872146" cy="428628"/>
          </a:xfrm>
        </p:spPr>
        <p:txBody>
          <a:bodyPr>
            <a:noAutofit/>
          </a:bodyPr>
          <a:lstStyle/>
          <a:p>
            <a:pPr algn="r"/>
            <a:r>
              <a:rPr lang="ru-RU" sz="2000" b="1" i="1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ru-RU" sz="2000" b="1" i="1" dirty="0" smtClean="0">
                <a:solidFill>
                  <a:srgbClr val="C00000"/>
                </a:solidFill>
                <a:latin typeface="+mn-lt"/>
              </a:rPr>
            </a:br>
            <a:r>
              <a:rPr lang="ru-RU" sz="1600" b="1" i="1" dirty="0" smtClean="0">
                <a:latin typeface="+mn-lt"/>
              </a:rPr>
              <a:t>Моя лирика жива одной большой любовью, любовью к Родине.</a:t>
            </a:r>
            <a:br>
              <a:rPr lang="ru-RU" sz="1600" b="1" i="1" dirty="0" smtClean="0">
                <a:latin typeface="+mn-lt"/>
              </a:rPr>
            </a:br>
            <a:r>
              <a:rPr lang="ru-RU" sz="1600" b="1" i="1" dirty="0" smtClean="0">
                <a:latin typeface="+mn-lt"/>
              </a:rPr>
              <a:t> Чувство Родины – основное в моем творчестве</a:t>
            </a:r>
            <a:r>
              <a:rPr lang="ru-RU" sz="2000" b="1" i="1" dirty="0" smtClean="0">
                <a:latin typeface="+mn-lt"/>
              </a:rPr>
              <a:t/>
            </a:r>
            <a:br>
              <a:rPr lang="ru-RU" sz="2000" b="1" i="1" dirty="0" smtClean="0">
                <a:latin typeface="+mn-lt"/>
              </a:rPr>
            </a:br>
            <a:r>
              <a:rPr lang="ru-RU" sz="2000" b="1" i="1" dirty="0" smtClean="0">
                <a:latin typeface="+mn-lt"/>
              </a:rPr>
              <a:t>                                                                </a:t>
            </a:r>
            <a:r>
              <a:rPr lang="ru-RU" sz="1400" b="1" i="1" dirty="0" smtClean="0">
                <a:latin typeface="+mn-lt"/>
              </a:rPr>
              <a:t>С. А. Есенин</a:t>
            </a:r>
          </a:p>
        </p:txBody>
      </p:sp>
      <p:pic>
        <p:nvPicPr>
          <p:cNvPr id="4" name="Picture 8" descr="rad_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857752" y="2143116"/>
            <a:ext cx="3810026" cy="2857520"/>
          </a:xfrm>
          <a:prstGeom prst="rect">
            <a:avLst/>
          </a:prstGeom>
          <a:noFill/>
        </p:spPr>
      </p:pic>
      <p:sp>
        <p:nvSpPr>
          <p:cNvPr id="7" name="Текст 6"/>
          <p:cNvSpPr>
            <a:spLocks noGrp="1"/>
          </p:cNvSpPr>
          <p:nvPr>
            <p:ph sz="half" idx="2"/>
          </p:nvPr>
        </p:nvSpPr>
        <p:spPr>
          <a:xfrm>
            <a:off x="4648200" y="1785926"/>
            <a:ext cx="4038600" cy="4340237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14480" y="5214950"/>
            <a:ext cx="2857520" cy="485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b="1" dirty="0" smtClean="0"/>
              <a:t> Вид села Константиново</a:t>
            </a:r>
          </a:p>
          <a:p>
            <a:pPr algn="ctr">
              <a:lnSpc>
                <a:spcPct val="70000"/>
              </a:lnSpc>
            </a:pPr>
            <a:r>
              <a:rPr lang="ru-RU" b="1" dirty="0" smtClean="0"/>
              <a:t>Рязанской губернии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715008" y="5286388"/>
            <a:ext cx="23574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Дом Есенина в селе Константиново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642918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Эволюция темы родины в лирике С. А. Есенина</a:t>
            </a:r>
            <a:endParaRPr lang="ru-RU" sz="2800" dirty="0"/>
          </a:p>
        </p:txBody>
      </p:sp>
      <p:pic>
        <p:nvPicPr>
          <p:cNvPr id="9" name="Picture 2" descr="http://www.mochaloff.ru/moskvareka/0595.jpg"/>
          <p:cNvPicPr>
            <a:picLocks noChangeAspect="1" noChangeArrowheads="1"/>
          </p:cNvPicPr>
          <p:nvPr/>
        </p:nvPicPr>
        <p:blipFill>
          <a:blip r:embed="rId3"/>
          <a:srcRect r="3647"/>
          <a:stretch>
            <a:fillRect/>
          </a:stretch>
        </p:blipFill>
        <p:spPr bwMode="auto">
          <a:xfrm>
            <a:off x="571472" y="2143116"/>
            <a:ext cx="4135884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285860"/>
            <a:ext cx="7972452" cy="71438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b="1" i="1" dirty="0" smtClean="0">
                <a:solidFill>
                  <a:srgbClr val="C00000"/>
                </a:solidFill>
                <a:latin typeface="+mn-lt"/>
              </a:rPr>
              <a:t>      На месте лакун напишите художественное средство из представленного набора: аллитерация, градация, эпитет, анафора, метафора, антитеза, гипербола, инверсия.</a:t>
            </a:r>
            <a:r>
              <a:rPr lang="ru-RU" sz="3100" b="1" i="1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ru-RU" sz="3100" b="1" i="1" dirty="0" smtClean="0">
                <a:solidFill>
                  <a:srgbClr val="C00000"/>
                </a:solidFill>
                <a:latin typeface="+mn-lt"/>
              </a:rPr>
            </a:br>
            <a:r>
              <a:rPr lang="ru-RU" sz="3100" b="1" i="1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ru-RU" sz="3100" b="1" i="1" dirty="0" smtClean="0">
                <a:solidFill>
                  <a:srgbClr val="C00000"/>
                </a:solidFill>
                <a:latin typeface="+mn-lt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428736"/>
            <a:ext cx="8215370" cy="4554551"/>
          </a:xfrm>
        </p:spPr>
        <p:txBody>
          <a:bodyPr>
            <a:normAutofit/>
          </a:bodyPr>
          <a:lstStyle/>
          <a:p>
            <a:pPr algn="just">
              <a:buAutoNum type="arabicPeriod"/>
            </a:pPr>
            <a:r>
              <a:rPr lang="ru-RU" sz="1800" b="1" dirty="0" smtClean="0"/>
              <a:t>«Угрюмство», «дует», «стою», «укутал» - в этих словах отчетливо звучит _____________ «у», создающий печально-заунывную мелодию.</a:t>
            </a:r>
          </a:p>
          <a:p>
            <a:pPr algn="just">
              <a:buAutoNum type="arabicPeriod"/>
            </a:pPr>
            <a:r>
              <a:rPr lang="ru-RU" sz="1800" b="1" dirty="0" smtClean="0"/>
              <a:t>«Золото увяданья», «пламень уст», «льется листьев медь» - используемые С. Есениным ________________ служат  не для украшения образа затейливой словесной вязью, а выражают мысль о всеобщей  и нерасторжимой связи разных частей бытия</a:t>
            </a:r>
          </a:p>
          <a:p>
            <a:pPr algn="just">
              <a:buAutoNum type="arabicPeriod"/>
            </a:pPr>
            <a:r>
              <a:rPr lang="ru-RU" sz="1800" b="1" dirty="0" smtClean="0"/>
              <a:t>«Синий», «золотой», «голубой» - эти цветовые __________ наполняют поэтический мир С. Есенина прозрачным и чистым светом.</a:t>
            </a:r>
          </a:p>
          <a:p>
            <a:pPr algn="just">
              <a:buAutoNum type="arabicPeriod"/>
            </a:pPr>
            <a:r>
              <a:rPr lang="ru-RU" sz="1800" b="1" dirty="0" smtClean="0"/>
              <a:t>«По - осеннему сыплет ветер»,/ по - осеннему шепчут листья» -__________ в финальных стихах, усиленная синтаксическим параллелизмом, интонационно подчеркивает слово «по – осеннему», вызывая в сознании читателя целый мир печальных ассоциаций, связанных с этой ненастной порой </a:t>
            </a:r>
          </a:p>
          <a:p>
            <a:pPr algn="just">
              <a:buNone/>
            </a:pPr>
            <a:r>
              <a:rPr lang="ru-RU" sz="1800" b="1" dirty="0" smtClean="0"/>
              <a:t>                         5. «Не жалею, не зову, не плачу» -_________ позволяет показать,       как    нарастает, усиливается поэтическое чувство.</a:t>
            </a:r>
          </a:p>
          <a:p>
            <a:pPr>
              <a:buAutoNum type="arabicPeriod"/>
            </a:pPr>
            <a:endParaRPr lang="ru-RU" sz="1800" dirty="0" smtClean="0"/>
          </a:p>
          <a:p>
            <a:pPr>
              <a:buAutoNum type="arabicPeriod"/>
            </a:pP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357190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  <a:latin typeface="+mn-lt"/>
              </a:rPr>
              <a:t>Словарная работа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43042" y="1000108"/>
            <a:ext cx="7043758" cy="5126055"/>
          </a:xfrm>
        </p:spPr>
        <p:txBody>
          <a:bodyPr>
            <a:normAutofit/>
          </a:bodyPr>
          <a:lstStyle/>
          <a:p>
            <a:r>
              <a:rPr lang="ru-RU" sz="2600" dirty="0" smtClean="0"/>
              <a:t>Образа— иконы</a:t>
            </a:r>
          </a:p>
          <a:p>
            <a:r>
              <a:rPr lang="ru-RU" sz="2600" dirty="0" smtClean="0"/>
              <a:t> Риза—золоченное обрамление, оклад иконы;</a:t>
            </a:r>
          </a:p>
          <a:p>
            <a:r>
              <a:rPr lang="ru-RU" sz="2600" dirty="0" smtClean="0"/>
              <a:t> Околица – изгородь вокруг всего селения или только при выезде из него;</a:t>
            </a:r>
          </a:p>
          <a:p>
            <a:r>
              <a:rPr lang="ru-RU" sz="2600" dirty="0" smtClean="0"/>
              <a:t> Кроткий Спас –один из трех церковных праздников, в данном случае речь идет о яблочном  Спасе;</a:t>
            </a:r>
          </a:p>
          <a:p>
            <a:r>
              <a:rPr lang="ru-RU" sz="2600" dirty="0" smtClean="0"/>
              <a:t> Корогод – хоровод изб;</a:t>
            </a:r>
          </a:p>
          <a:p>
            <a:r>
              <a:rPr lang="ru-RU" sz="2600" dirty="0" smtClean="0"/>
              <a:t> …на приволь зеленых </a:t>
            </a:r>
            <a:r>
              <a:rPr lang="ru-RU" sz="2600" b="1" dirty="0" smtClean="0"/>
              <a:t>лех</a:t>
            </a:r>
            <a:r>
              <a:rPr lang="ru-RU" sz="2600" dirty="0" smtClean="0"/>
              <a:t> - тесьма, лента; </a:t>
            </a:r>
          </a:p>
          <a:p>
            <a:r>
              <a:rPr lang="ru-RU" sz="2600" dirty="0" smtClean="0"/>
              <a:t> рать –войско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+mn-lt"/>
              </a:rPr>
              <a:t>Самостоятельная работа в группах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57610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429124" y="1643050"/>
            <a:ext cx="4357718" cy="4411675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Анализ стихотворений</a:t>
            </a:r>
          </a:p>
          <a:p>
            <a:pPr algn="ctr">
              <a:buNone/>
            </a:pPr>
            <a:r>
              <a:rPr lang="ru-RU" dirty="0" smtClean="0"/>
              <a:t> С. А. Есенина</a:t>
            </a:r>
          </a:p>
          <a:p>
            <a:pPr>
              <a:buNone/>
            </a:pPr>
            <a:r>
              <a:rPr lang="ru-RU" dirty="0" smtClean="0"/>
              <a:t>1 группа</a:t>
            </a:r>
            <a:r>
              <a:rPr lang="ru-RU" b="1" dirty="0" smtClean="0"/>
              <a:t> - «Я последний поэт деревни…» ,1920</a:t>
            </a:r>
          </a:p>
          <a:p>
            <a:pPr>
              <a:buNone/>
            </a:pPr>
            <a:r>
              <a:rPr lang="ru-RU" dirty="0" smtClean="0"/>
              <a:t>2 группа - </a:t>
            </a:r>
            <a:r>
              <a:rPr lang="ru-RU" b="1" dirty="0" smtClean="0"/>
              <a:t>Спит ковыль. Равнина дорогая»,1925</a:t>
            </a:r>
          </a:p>
          <a:p>
            <a:pPr>
              <a:buNone/>
            </a:pPr>
            <a:r>
              <a:rPr lang="ru-RU" dirty="0" smtClean="0"/>
              <a:t>3 группа - </a:t>
            </a:r>
            <a:r>
              <a:rPr lang="ru-RU" b="1" dirty="0" smtClean="0"/>
              <a:t>«Русь советская»,1924 </a:t>
            </a:r>
          </a:p>
          <a:p>
            <a:endParaRPr lang="ru-RU" dirty="0"/>
          </a:p>
        </p:txBody>
      </p:sp>
      <p:pic>
        <p:nvPicPr>
          <p:cNvPr id="6146" name="Picture 2" descr="http://www.pravenc.ru/data/335/494/1234/i4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500174"/>
            <a:ext cx="3000396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85818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  <a:latin typeface="+mn-lt"/>
              </a:rPr>
              <a:t>Дифференцированные задания</a:t>
            </a:r>
            <a:br>
              <a:rPr lang="ru-RU" sz="2800" b="1" i="1" dirty="0" smtClean="0">
                <a:solidFill>
                  <a:srgbClr val="C00000"/>
                </a:solidFill>
                <a:latin typeface="+mn-lt"/>
              </a:rPr>
            </a:br>
            <a:endParaRPr lang="ru-RU" sz="2800" b="1" i="1" dirty="0" smtClean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000108"/>
            <a:ext cx="7472386" cy="5126055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b="1" dirty="0" smtClean="0"/>
              <a:t>Вариант А–  </a:t>
            </a:r>
            <a:r>
              <a:rPr lang="ru-RU" dirty="0" smtClean="0"/>
              <a:t>  В данном стихотворении найдите цветовые и звуковые образы. Какую роль играет цветопись? Какой образ Родины  создается при помощи этого приема? Как звуковые образы помогают понять историческое время. Приведите примеры звукописи (аллитерации  и /или ассонанса). Какие чувства, ощущения вызывают фонетические средства выразительности?</a:t>
            </a:r>
          </a:p>
          <a:p>
            <a:pPr algn="just"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pPr algn="just"/>
            <a:r>
              <a:rPr lang="ru-RU" b="1" dirty="0" smtClean="0"/>
              <a:t>Вариант Б -</a:t>
            </a:r>
            <a:r>
              <a:rPr lang="ru-RU" dirty="0" smtClean="0"/>
              <a:t> В данном стихотворении найдите  средства иносказательной выразительности. Какую   роль они играют  в создании образа Родины?</a:t>
            </a:r>
          </a:p>
          <a:p>
            <a:pPr algn="just"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pPr algn="just"/>
            <a:r>
              <a:rPr lang="ru-RU" b="1" dirty="0" smtClean="0"/>
              <a:t>Вариант В – </a:t>
            </a:r>
            <a:r>
              <a:rPr lang="ru-RU" dirty="0" smtClean="0"/>
              <a:t>Каков образный ряд данного стихотворения? Какая Родина?  Какие  чувства испытывает  лирический герой?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Вариант С - </a:t>
            </a:r>
            <a:r>
              <a:rPr lang="ru-RU" dirty="0" smtClean="0"/>
              <a:t> Ю. Тынянов, критик и литературовед, однажды заметил о лирических произведениях Есенина: «Его стихи для легкого чтения…». Согласны ли вы с таким утверждением? Свое мнение обоснуйте на примере данного стихотворения. Оформите ответ  в виде сочинения-миниатюры </a:t>
            </a:r>
          </a:p>
          <a:p>
            <a:pPr algn="just"/>
            <a:r>
              <a:rPr lang="ru-RU" b="1" i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348" y="1714489"/>
          <a:ext cx="7929618" cy="3943352"/>
        </p:xfrm>
        <a:graphic>
          <a:graphicData uri="http://schemas.openxmlformats.org/drawingml/2006/table">
            <a:tbl>
              <a:tblPr/>
              <a:tblGrid>
                <a:gridCol w="559240"/>
                <a:gridCol w="1644582"/>
                <a:gridCol w="1845908"/>
                <a:gridCol w="1931245"/>
                <a:gridCol w="1948643"/>
              </a:tblGrid>
              <a:tr h="3943352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Выводы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Изображение деревенской России.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Идиллические картины.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Наличие пейзажных зарисовок.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Православные образы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Близость к фольклору.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Метафоричность и образность языка.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Остаётся деревенская Россия, образы родной природы, но м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няется настроение, тональность, цвета, звуки, исчезает идиллия.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Панихида по уходящей России-храму и крестьянской культуре.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 центре внимания по - прежнему родная деревня – символ России.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Стихотворение пронизано «грустной радостью».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Появляются автобиографичность и исповедальность.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Остается верен выбранной тематике и воспевает красоту родного края, считая, что в этом заключается его главное жизненное предназначение.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Идея гармонии синтеза двух начал.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42976" y="1071546"/>
            <a:ext cx="6858048" cy="785818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b="1" i="1" dirty="0" smtClean="0">
                <a:solidFill>
                  <a:srgbClr val="C00000"/>
                </a:solidFill>
                <a:latin typeface="+mn-lt"/>
              </a:rPr>
              <a:t>Эволюция темы Родины:</a:t>
            </a:r>
            <a:r>
              <a:rPr lang="ru-RU" sz="2200" b="1" i="1" smtClean="0">
                <a:solidFill>
                  <a:srgbClr val="C00000"/>
                </a:solidFill>
                <a:latin typeface="+mn-lt"/>
              </a:rPr>
              <a:t/>
            </a:r>
            <a:br>
              <a:rPr lang="ru-RU" sz="2200" b="1" i="1" smtClean="0">
                <a:solidFill>
                  <a:srgbClr val="C00000"/>
                </a:solidFill>
                <a:latin typeface="+mn-lt"/>
              </a:rPr>
            </a:br>
            <a:r>
              <a:rPr lang="ru-RU" sz="2200" b="1" i="1" smtClean="0">
                <a:solidFill>
                  <a:srgbClr val="C00000"/>
                </a:solidFill>
                <a:latin typeface="+mn-lt"/>
              </a:rPr>
              <a:t> Первый </a:t>
            </a:r>
            <a:r>
              <a:rPr lang="ru-RU" sz="2200" b="1" i="1" dirty="0" smtClean="0">
                <a:solidFill>
                  <a:srgbClr val="C00000"/>
                </a:solidFill>
                <a:latin typeface="+mn-lt"/>
              </a:rPr>
              <a:t>этап (1914 – 1917 г.) – « светлые </a:t>
            </a:r>
            <a:r>
              <a:rPr lang="ru-RU" sz="2200" b="1" i="1" smtClean="0">
                <a:solidFill>
                  <a:srgbClr val="C00000"/>
                </a:solidFill>
                <a:latin typeface="+mn-lt"/>
              </a:rPr>
              <a:t>стихи»</a:t>
            </a:r>
            <a:br>
              <a:rPr lang="ru-RU" sz="2200" b="1" i="1" smtClean="0">
                <a:solidFill>
                  <a:srgbClr val="C00000"/>
                </a:solidFill>
                <a:latin typeface="+mn-lt"/>
              </a:rPr>
            </a:br>
            <a:r>
              <a:rPr lang="ru-RU" sz="2200" b="1" i="1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2200" b="1" i="1" dirty="0" smtClean="0">
                <a:solidFill>
                  <a:srgbClr val="C00000"/>
                </a:solidFill>
                <a:latin typeface="+mn-lt"/>
              </a:rPr>
              <a:t>Второй (1918 – 1923 г.)</a:t>
            </a:r>
            <a:r>
              <a:rPr lang="ru-RU" sz="2200" b="1" i="1" dirty="0" smtClean="0">
                <a:solidFill>
                  <a:srgbClr val="C00000"/>
                </a:solidFill>
              </a:rPr>
              <a:t> – </a:t>
            </a:r>
            <a:r>
              <a:rPr lang="ru-RU" sz="2200" b="1" i="1" dirty="0" smtClean="0">
                <a:solidFill>
                  <a:srgbClr val="C00000"/>
                </a:solidFill>
                <a:latin typeface="+mn-lt"/>
              </a:rPr>
              <a:t> «темные метафоры»</a:t>
            </a:r>
            <a:br>
              <a:rPr lang="ru-RU" sz="2200" b="1" i="1" dirty="0" smtClean="0">
                <a:solidFill>
                  <a:srgbClr val="C00000"/>
                </a:solidFill>
                <a:latin typeface="+mn-lt"/>
              </a:rPr>
            </a:br>
            <a:r>
              <a:rPr lang="ru-RU" sz="2200" b="1" i="1" dirty="0" smtClean="0">
                <a:solidFill>
                  <a:srgbClr val="C00000"/>
                </a:solidFill>
                <a:latin typeface="+mn-lt"/>
              </a:rPr>
              <a:t> Третий (1924 – 1925) – «гармония синтеза двух начал» </a:t>
            </a:r>
            <a:br>
              <a:rPr lang="ru-RU" sz="2200" b="1" i="1" dirty="0" smtClean="0">
                <a:solidFill>
                  <a:srgbClr val="C00000"/>
                </a:solidFill>
                <a:latin typeface="+mn-lt"/>
              </a:rPr>
            </a:br>
            <a:r>
              <a:rPr lang="ru-RU" sz="2200" b="1" i="1" dirty="0" smtClean="0">
                <a:solidFill>
                  <a:srgbClr val="C00000"/>
                </a:solidFill>
                <a:latin typeface="+mn-lt"/>
              </a:rPr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i="1" dirty="0" smtClean="0">
                <a:solidFill>
                  <a:srgbClr val="C00000"/>
                </a:solidFill>
                <a:latin typeface="+mn-lt"/>
              </a:rPr>
              <a:t>Домашнее задание</a:t>
            </a:r>
            <a:endParaRPr lang="ru-RU" sz="3600" i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71538" y="1285860"/>
            <a:ext cx="71438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1. Ознакомиться с  материалом учебника на страницах 253-267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2. </a:t>
            </a: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Выучить  наизусть фрагменты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стихотворений С. Есенина о Родине (литературные аргументы в ЕГЭ по русскому языку часть С)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3. Прочитать стихотворения С.Есенина о природе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4. Написать сочинение-миниатюру «Природа не храм, а человек в ней работник»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</TotalTime>
  <Words>676</Words>
  <Application>Microsoft Office PowerPoint</Application>
  <PresentationFormat>Экран (4:3)</PresentationFormat>
  <Paragraphs>93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Назовите авторов следующих строк</vt:lpstr>
      <vt:lpstr>Каким  вам представился образ  Родины   в творчестве С. А. Есенина?</vt:lpstr>
      <vt:lpstr> Моя лирика жива одной большой любовью, любовью к Родине.  Чувство Родины – основное в моем творчестве                                                                 С. А. Есенин</vt:lpstr>
      <vt:lpstr>      На месте лакун напишите художественное средство из представленного набора: аллитерация, градация, эпитет, анафора, метафора, антитеза, гипербола, инверсия.  </vt:lpstr>
      <vt:lpstr>Словарная работа  </vt:lpstr>
      <vt:lpstr>Самостоятельная работа в группах </vt:lpstr>
      <vt:lpstr>Дифференцированные задания </vt:lpstr>
      <vt:lpstr>Эволюция темы Родины:  Первый этап (1914 – 1917 г.) – « светлые стихи»  Второй (1918 – 1923 г.) –  «темные метафоры»  Третий (1924 – 1925) – «гармония синтеза двух начал»    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user</cp:lastModifiedBy>
  <cp:revision>76</cp:revision>
  <dcterms:created xsi:type="dcterms:W3CDTF">2013-08-20T23:50:31Z</dcterms:created>
  <dcterms:modified xsi:type="dcterms:W3CDTF">2017-02-02T06:31:07Z</dcterms:modified>
</cp:coreProperties>
</file>